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80" y="1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1CBC1-2AA7-CC40-B470-C7EF211C1722}" type="datetimeFigureOut">
              <a:rPr lang="en-US" smtClean="0"/>
              <a:t>7/6/15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F83C3-EE19-9442-BFD4-EE63155C9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69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F83C3-EE19-9442-BFD4-EE63155C93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07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8E490-2D08-4CB7-B1FA-A8FF77A75654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HA_logo_RGB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1" y="0"/>
            <a:ext cx="839368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7772400" cy="762000"/>
          </a:xfrm>
        </p:spPr>
        <p:txBody>
          <a:bodyPr>
            <a:noAutofit/>
          </a:bodyPr>
          <a:lstStyle/>
          <a:p>
            <a:pPr algn="l"/>
            <a:r>
              <a:rPr lang="en-US" sz="1600" b="1" dirty="0" smtClean="0">
                <a:cs typeface="Arial"/>
              </a:rPr>
              <a:t>BAA #: </a:t>
            </a:r>
            <a:r>
              <a:rPr lang="en-US" sz="1600" dirty="0" smtClean="0"/>
              <a:t>BAA </a:t>
            </a:r>
            <a:r>
              <a:rPr lang="en-US" sz="1600" dirty="0"/>
              <a:t>15DHS-001-TTA-3-0009-</a:t>
            </a:r>
            <a:r>
              <a:rPr lang="en-US" sz="1600" dirty="0" smtClean="0"/>
              <a:t>I</a:t>
            </a:r>
            <a:br>
              <a:rPr lang="en-US" sz="1600" dirty="0" smtClean="0"/>
            </a:br>
            <a:r>
              <a:rPr lang="en-US" sz="1600" b="1" dirty="0" smtClean="0">
                <a:cs typeface="Arial"/>
              </a:rPr>
              <a:t>Proposal Title: </a:t>
            </a:r>
            <a:r>
              <a:rPr lang="en-US" sz="1600" i="1" dirty="0"/>
              <a:t>Mantle: A Software Platform for the Future of Infectious Disease </a:t>
            </a:r>
            <a:r>
              <a:rPr lang="en-US" sz="1600" i="1" dirty="0" smtClean="0"/>
              <a:t>   		            Biosurveillance </a:t>
            </a:r>
            <a:r>
              <a:rPr lang="en-US" sz="1600" i="1" dirty="0"/>
              <a:t>and Research</a:t>
            </a:r>
            <a:r>
              <a:rPr lang="en-US" sz="1600" dirty="0"/>
              <a:t> </a:t>
            </a:r>
            <a:endParaRPr lang="en-US" sz="1600" b="1" dirty="0"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838200"/>
            <a:ext cx="4267200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Arial"/>
              </a:rPr>
              <a:t>Objective:  </a:t>
            </a:r>
            <a:r>
              <a:rPr lang="en-US" sz="1000" dirty="0">
                <a:latin typeface="+mj-lt"/>
                <a:cs typeface="Arial"/>
              </a:rPr>
              <a:t>To </a:t>
            </a:r>
            <a:r>
              <a:rPr lang="en-US" sz="1000" dirty="0" smtClean="0">
                <a:latin typeface="+mj-lt"/>
                <a:cs typeface="Arial"/>
              </a:rPr>
              <a:t>develop an open source and open access unifying software application that combines disparate biosurveillance and infectious disease data for visualization and predictive analysis for multiple types of users (for free).</a:t>
            </a:r>
          </a:p>
          <a:p>
            <a:endParaRPr lang="en-US" sz="1000" dirty="0">
              <a:latin typeface="+mj-lt"/>
              <a:cs typeface="Arial" pitchFamily="34" charset="0"/>
            </a:endParaRPr>
          </a:p>
          <a:p>
            <a:pPr lvl="0"/>
            <a:r>
              <a:rPr lang="en-US" sz="1000" b="1" dirty="0" smtClean="0">
                <a:latin typeface="+mj-lt"/>
                <a:cs typeface="Arial" pitchFamily="34" charset="0"/>
              </a:rPr>
              <a:t>Description of Effort: </a:t>
            </a:r>
          </a:p>
          <a:p>
            <a:pPr marL="171450" lvl="0" indent="-171450">
              <a:buFont typeface="Arial"/>
              <a:buChar char="•"/>
            </a:pPr>
            <a:r>
              <a:rPr lang="en-US" sz="1000" dirty="0" smtClean="0">
                <a:latin typeface="+mj-lt"/>
              </a:rPr>
              <a:t>Create </a:t>
            </a:r>
            <a:r>
              <a:rPr lang="en-US" sz="1000" dirty="0">
                <a:latin typeface="+mj-lt"/>
              </a:rPr>
              <a:t>a secure identity and access management system for </a:t>
            </a:r>
            <a:r>
              <a:rPr lang="en-US" sz="1000" dirty="0" smtClean="0">
                <a:latin typeface="+mj-lt"/>
              </a:rPr>
              <a:t>users’ data</a:t>
            </a:r>
          </a:p>
          <a:p>
            <a:pPr marL="171450" lvl="0" indent="-171450">
              <a:buFont typeface="Arial"/>
              <a:buChar char="•"/>
            </a:pPr>
            <a:r>
              <a:rPr lang="en-US" sz="1000" dirty="0" smtClean="0">
                <a:latin typeface="+mj-lt"/>
              </a:rPr>
              <a:t>Create </a:t>
            </a:r>
            <a:r>
              <a:rPr lang="en-US" sz="1000" dirty="0">
                <a:latin typeface="+mj-lt"/>
              </a:rPr>
              <a:t>a system to combine disparate data sources </a:t>
            </a:r>
          </a:p>
          <a:p>
            <a:pPr marL="171450" lvl="0" indent="-171450">
              <a:buFont typeface="Arial"/>
              <a:buChar char="•"/>
            </a:pPr>
            <a:r>
              <a:rPr lang="en-US" sz="1000" dirty="0" smtClean="0">
                <a:latin typeface="+mj-lt"/>
              </a:rPr>
              <a:t>APIs </a:t>
            </a:r>
            <a:r>
              <a:rPr lang="en-US" sz="1000" dirty="0">
                <a:latin typeface="+mj-lt"/>
              </a:rPr>
              <a:t>to ingest the hundreds of existing biosurveillance systems into a single One Health </a:t>
            </a:r>
            <a:r>
              <a:rPr lang="en-US" sz="1000" dirty="0" smtClean="0">
                <a:latin typeface="+mj-lt"/>
              </a:rPr>
              <a:t>platform</a:t>
            </a:r>
          </a:p>
          <a:p>
            <a:pPr marL="171450" lvl="0" indent="-171450">
              <a:buFont typeface="Arial"/>
              <a:buChar char="•"/>
            </a:pPr>
            <a:r>
              <a:rPr lang="en-US" sz="1000" dirty="0" smtClean="0">
                <a:latin typeface="+mj-lt"/>
              </a:rPr>
              <a:t>Obfuscating </a:t>
            </a:r>
            <a:r>
              <a:rPr lang="en-US" sz="1000" dirty="0">
                <a:latin typeface="+mj-lt"/>
              </a:rPr>
              <a:t>human health and agricultural data, from research or surveillance streams or field based research, to maintain regulatory compliance and privacy when necessary (e.g., HIPAA, SOX, etc.)</a:t>
            </a:r>
          </a:p>
          <a:p>
            <a:pPr marL="171450" lvl="0" indent="-171450">
              <a:buFont typeface="Arial"/>
              <a:buChar char="•"/>
            </a:pPr>
            <a:r>
              <a:rPr lang="en-US" sz="1000" dirty="0" smtClean="0">
                <a:latin typeface="+mj-lt"/>
              </a:rPr>
              <a:t>Provide </a:t>
            </a:r>
            <a:r>
              <a:rPr lang="en-US" sz="1000" dirty="0">
                <a:latin typeface="+mj-lt"/>
              </a:rPr>
              <a:t>a user friendly and simple interface for complex One Health </a:t>
            </a:r>
            <a:r>
              <a:rPr lang="en-US" sz="1000" dirty="0" smtClean="0">
                <a:latin typeface="+mj-lt"/>
              </a:rPr>
              <a:t>data</a:t>
            </a:r>
          </a:p>
          <a:p>
            <a:pPr marL="171450" lvl="0" indent="-171450">
              <a:buFont typeface="Arial"/>
              <a:buChar char="•"/>
            </a:pPr>
            <a:r>
              <a:rPr lang="en-US" sz="1000" dirty="0" smtClean="0">
                <a:latin typeface="+mj-lt"/>
              </a:rPr>
              <a:t>Provide </a:t>
            </a:r>
            <a:r>
              <a:rPr lang="en-US" sz="1000" dirty="0">
                <a:latin typeface="+mj-lt"/>
              </a:rPr>
              <a:t>mobile apps for One Health data collection in the field in multiple </a:t>
            </a:r>
            <a:r>
              <a:rPr lang="en-US" sz="1000" dirty="0" smtClean="0">
                <a:latin typeface="+mj-lt"/>
              </a:rPr>
              <a:t>languages</a:t>
            </a:r>
          </a:p>
          <a:p>
            <a:pPr marL="171450" lvl="0" indent="-171450">
              <a:buFont typeface="Arial"/>
              <a:buChar char="•"/>
            </a:pPr>
            <a:r>
              <a:rPr lang="en-US" sz="1000" dirty="0" smtClean="0">
                <a:latin typeface="+mj-lt"/>
              </a:rPr>
              <a:t>Develop </a:t>
            </a:r>
            <a:r>
              <a:rPr lang="en-US" sz="1000" dirty="0">
                <a:latin typeface="+mj-lt"/>
              </a:rPr>
              <a:t>a centralized secure web portal for users to upload and store datasets, collect raw data, and share datasets with other scientists and the general </a:t>
            </a:r>
            <a:r>
              <a:rPr lang="en-US" sz="1000" dirty="0" smtClean="0">
                <a:latin typeface="+mj-lt"/>
              </a:rPr>
              <a:t>public</a:t>
            </a:r>
          </a:p>
          <a:p>
            <a:pPr marL="171450" lvl="0" indent="-171450">
              <a:buFont typeface="Arial"/>
              <a:buChar char="•"/>
            </a:pPr>
            <a:r>
              <a:rPr lang="en-US" sz="1000" dirty="0" smtClean="0">
                <a:latin typeface="+mj-lt"/>
              </a:rPr>
              <a:t>Provide </a:t>
            </a:r>
            <a:r>
              <a:rPr lang="en-US" sz="1000" dirty="0">
                <a:latin typeface="+mj-lt"/>
              </a:rPr>
              <a:t>users with tools to predict the spread of pathogens via multiple modalities based on each specific agent’s characteristics </a:t>
            </a:r>
          </a:p>
          <a:p>
            <a:pPr lvl="0"/>
            <a:endParaRPr lang="en-US" sz="800" dirty="0" smtClean="0">
              <a:latin typeface="+mj-lt"/>
              <a:cs typeface="Arial" pitchFamily="34" charset="0"/>
            </a:endParaRPr>
          </a:p>
          <a:p>
            <a:pPr lvl="0"/>
            <a:endParaRPr lang="en-US" sz="800" dirty="0" smtClean="0">
              <a:latin typeface="+mj-lt"/>
              <a:cs typeface="Arial" pitchFamily="34" charset="0"/>
            </a:endParaRPr>
          </a:p>
          <a:p>
            <a:pPr lvl="0"/>
            <a:endParaRPr lang="en-US" sz="800" dirty="0">
              <a:latin typeface="+mj-lt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838200"/>
            <a:ext cx="4267200" cy="3352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95800" y="838200"/>
            <a:ext cx="4267200" cy="3352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4191000"/>
            <a:ext cx="4267200" cy="2514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95800" y="4191000"/>
            <a:ext cx="4267200" cy="2514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191000"/>
            <a:ext cx="4267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j-lt"/>
                <a:cs typeface="Arial" pitchFamily="34" charset="0"/>
              </a:rPr>
              <a:t>Benefits of proposed technology: </a:t>
            </a:r>
            <a:r>
              <a:rPr lang="en-US" sz="1200" dirty="0" smtClean="0">
                <a:latin typeface="+mj-lt"/>
                <a:cs typeface="Arial" pitchFamily="34" charset="0"/>
              </a:rPr>
              <a:t>Mantle will provide the technology to monitor, communicate, and facilitate emerging infectious disease prevention for One Health.</a:t>
            </a:r>
          </a:p>
          <a:p>
            <a:endParaRPr lang="en-US" sz="1200" dirty="0">
              <a:latin typeface="+mj-lt"/>
              <a:cs typeface="Arial" pitchFamily="34" charset="0"/>
            </a:endParaRPr>
          </a:p>
          <a:p>
            <a:r>
              <a:rPr lang="en-US" sz="1200" b="1" dirty="0" smtClean="0">
                <a:latin typeface="+mj-lt"/>
                <a:cs typeface="Arial" pitchFamily="34" charset="0"/>
              </a:rPr>
              <a:t>Challenges</a:t>
            </a:r>
            <a:r>
              <a:rPr lang="en-US" sz="1200" dirty="0" smtClean="0">
                <a:latin typeface="+mj-lt"/>
                <a:cs typeface="Arial" pitchFamily="34" charset="0"/>
              </a:rPr>
              <a:t>: Generating a large user base; information bias; </a:t>
            </a:r>
            <a:r>
              <a:rPr lang="en-US" sz="1200" dirty="0" smtClean="0">
                <a:latin typeface="+mj-lt"/>
                <a:cs typeface="Arial"/>
              </a:rPr>
              <a:t>uncertainty </a:t>
            </a:r>
            <a:r>
              <a:rPr lang="en-US" sz="1200" dirty="0" smtClean="0">
                <a:latin typeface="+mj-lt"/>
                <a:cs typeface="Arial" pitchFamily="34" charset="0"/>
              </a:rPr>
              <a:t>in predictive model</a:t>
            </a:r>
          </a:p>
          <a:p>
            <a:endParaRPr lang="en-US" sz="1200" dirty="0">
              <a:latin typeface="+mj-lt"/>
              <a:cs typeface="Arial" pitchFamily="34" charset="0"/>
            </a:endParaRPr>
          </a:p>
          <a:p>
            <a:r>
              <a:rPr lang="en-US" sz="1200" b="1" dirty="0" smtClean="0">
                <a:latin typeface="+mj-lt"/>
                <a:cs typeface="Arial" pitchFamily="34" charset="0"/>
              </a:rPr>
              <a:t>Maturity </a:t>
            </a:r>
            <a:r>
              <a:rPr lang="en-US" sz="1200" b="1" dirty="0" smtClean="0">
                <a:latin typeface="+mj-lt"/>
                <a:cs typeface="Arial" pitchFamily="34" charset="0"/>
              </a:rPr>
              <a:t>of technology:  </a:t>
            </a:r>
            <a:r>
              <a:rPr lang="en-US" sz="1200" dirty="0" smtClean="0">
                <a:latin typeface="+mj-lt"/>
                <a:cs typeface="Arial" pitchFamily="34" charset="0"/>
              </a:rPr>
              <a:t>TRL 3 </a:t>
            </a:r>
            <a:r>
              <a:rPr lang="en-US" sz="1200" dirty="0" smtClean="0">
                <a:latin typeface="+mj-lt"/>
                <a:cs typeface="Arial" pitchFamily="34" charset="0"/>
              </a:rPr>
              <a:t>&amp; MRL 3</a:t>
            </a:r>
          </a:p>
          <a:p>
            <a:r>
              <a:rPr lang="en-US" sz="1200" dirty="0" smtClean="0">
                <a:latin typeface="+mj-lt"/>
                <a:cs typeface="Arial" pitchFamily="34" charset="0"/>
              </a:rPr>
              <a:t>(this project combines </a:t>
            </a:r>
            <a:r>
              <a:rPr lang="en-US" sz="1200" dirty="0" smtClean="0">
                <a:latin typeface="+mj-lt"/>
                <a:cs typeface="Arial" pitchFamily="34" charset="0"/>
              </a:rPr>
              <a:t>technologies and models)</a:t>
            </a:r>
          </a:p>
          <a:p>
            <a:endParaRPr lang="en-US" sz="1200" dirty="0" smtClean="0">
              <a:latin typeface="+mj-lt"/>
              <a:cs typeface="Arial" pitchFamily="34" charset="0"/>
            </a:endParaRPr>
          </a:p>
          <a:p>
            <a:r>
              <a:rPr lang="en-US" sz="1200" b="1" dirty="0" smtClean="0">
                <a:latin typeface="+mj-lt"/>
                <a:cs typeface="Arial" pitchFamily="34" charset="0"/>
              </a:rPr>
              <a:t>Technology goal:  </a:t>
            </a:r>
            <a:r>
              <a:rPr lang="en-US" sz="1200" dirty="0" smtClean="0">
                <a:latin typeface="+mj-lt"/>
                <a:cs typeface="Arial" pitchFamily="34" charset="0"/>
              </a:rPr>
              <a:t>TRL 8 </a:t>
            </a:r>
            <a:r>
              <a:rPr lang="en-US" sz="1200" dirty="0" smtClean="0">
                <a:latin typeface="+mj-lt"/>
                <a:cs typeface="Arial" pitchFamily="34" charset="0"/>
              </a:rPr>
              <a:t>&amp; </a:t>
            </a:r>
            <a:r>
              <a:rPr lang="en-US" sz="1200" smtClean="0">
                <a:latin typeface="+mj-lt"/>
                <a:cs typeface="Arial" pitchFamily="34" charset="0"/>
              </a:rPr>
              <a:t>MRL 5</a:t>
            </a:r>
          </a:p>
          <a:p>
            <a:endParaRPr lang="en-US" sz="1200" dirty="0" smtClean="0">
              <a:latin typeface="+mj-lt"/>
              <a:cs typeface="Arial" pitchFamily="34" charset="0"/>
            </a:endParaRPr>
          </a:p>
          <a:p>
            <a:r>
              <a:rPr lang="en-US" sz="1200" b="1" dirty="0" smtClean="0">
                <a:latin typeface="+mj-lt"/>
                <a:cs typeface="Arial" pitchFamily="34" charset="0"/>
              </a:rPr>
              <a:t>Research area:  </a:t>
            </a:r>
            <a:r>
              <a:rPr lang="en-US" sz="1200" dirty="0" smtClean="0">
                <a:latin typeface="+mj-lt"/>
                <a:cs typeface="Arial" pitchFamily="34" charset="0"/>
              </a:rPr>
              <a:t>FA 3</a:t>
            </a:r>
            <a:endParaRPr lang="en-US" sz="1200" dirty="0">
              <a:latin typeface="+mj-lt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5800" y="4288066"/>
            <a:ext cx="4343400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j-lt"/>
                <a:cs typeface="Arial" pitchFamily="34" charset="0"/>
              </a:rPr>
              <a:t>Major goals :</a:t>
            </a:r>
          </a:p>
          <a:p>
            <a:pPr marL="171450" indent="-171450">
              <a:buFont typeface="Courier New"/>
              <a:buChar char="o"/>
            </a:pPr>
            <a:r>
              <a:rPr lang="en-US" sz="1200" dirty="0" smtClean="0">
                <a:latin typeface="+mj-lt"/>
                <a:cs typeface="Arial" pitchFamily="34" charset="0"/>
              </a:rPr>
              <a:t>Establish universal biosurveillance data standards</a:t>
            </a:r>
          </a:p>
          <a:p>
            <a:pPr marL="171450" indent="-171450">
              <a:buFont typeface="Courier New"/>
              <a:buChar char="o"/>
            </a:pPr>
            <a:r>
              <a:rPr lang="en-US" sz="1200" dirty="0">
                <a:latin typeface="+mj-lt"/>
              </a:rPr>
              <a:t>Develop a novel open-source and open access (free to all users) cloud-based One Health biosurveillance platform </a:t>
            </a:r>
            <a:endParaRPr lang="en-US" sz="1200" dirty="0">
              <a:latin typeface="+mj-lt"/>
              <a:cs typeface="Arial" pitchFamily="34" charset="0"/>
            </a:endParaRPr>
          </a:p>
          <a:p>
            <a:pPr marL="171450" indent="-171450">
              <a:buFont typeface="Courier New"/>
              <a:buChar char="o"/>
            </a:pPr>
            <a:r>
              <a:rPr lang="en-US" sz="1200" dirty="0" smtClean="0">
                <a:latin typeface="+mj-lt"/>
              </a:rPr>
              <a:t>Develop </a:t>
            </a:r>
            <a:r>
              <a:rPr lang="en-US" sz="1200" dirty="0">
                <a:latin typeface="+mj-lt"/>
              </a:rPr>
              <a:t>a friendly and efficient user interface for researchers, policy makers, and the general public (including corporate entities) to interact with worldwide One Health biosurveillance </a:t>
            </a:r>
            <a:r>
              <a:rPr lang="en-US" sz="1200" dirty="0" smtClean="0">
                <a:latin typeface="+mj-lt"/>
              </a:rPr>
              <a:t>data and predictive models developed by EHA</a:t>
            </a:r>
            <a:endParaRPr lang="en-US" sz="1200" dirty="0" smtClean="0">
              <a:latin typeface="+mj-lt"/>
              <a:cs typeface="Arial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1200" b="1" dirty="0" smtClean="0">
                <a:latin typeface="+mj-lt"/>
                <a:cs typeface="Arial" pitchFamily="34" charset="0"/>
              </a:rPr>
              <a:t>Cost:  </a:t>
            </a:r>
            <a:r>
              <a:rPr lang="en-US" sz="1200" dirty="0" smtClean="0">
                <a:latin typeface="+mj-lt"/>
                <a:cs typeface="Arial" pitchFamily="34" charset="0"/>
              </a:rPr>
              <a:t>$</a:t>
            </a:r>
            <a:r>
              <a:rPr lang="en-US" sz="1200" dirty="0" smtClean="0">
                <a:latin typeface="+mj-lt"/>
              </a:rPr>
              <a:t>6,296,336.59 </a:t>
            </a:r>
          </a:p>
          <a:p>
            <a:pPr>
              <a:spcAft>
                <a:spcPts val="300"/>
              </a:spcAft>
            </a:pPr>
            <a:r>
              <a:rPr lang="en-US" sz="1200" b="1" dirty="0" smtClean="0">
                <a:latin typeface="+mj-lt"/>
                <a:cs typeface="Arial" pitchFamily="34" charset="0"/>
              </a:rPr>
              <a:t>Period of Performance:  </a:t>
            </a:r>
            <a:r>
              <a:rPr lang="en-US" sz="1200" dirty="0" smtClean="0">
                <a:latin typeface="+mj-lt"/>
                <a:cs typeface="Arial" pitchFamily="34" charset="0"/>
              </a:rPr>
              <a:t>3 years</a:t>
            </a:r>
          </a:p>
          <a:p>
            <a:r>
              <a:rPr lang="en-US" sz="1200" b="1" dirty="0" smtClean="0">
                <a:latin typeface="+mj-lt"/>
                <a:cs typeface="Arial" pitchFamily="34" charset="0"/>
              </a:rPr>
              <a:t>Contact Information:  </a:t>
            </a:r>
            <a:r>
              <a:rPr lang="en-US" sz="1200" dirty="0" smtClean="0">
                <a:latin typeface="+mj-lt"/>
                <a:cs typeface="Arial" pitchFamily="34" charset="0"/>
              </a:rPr>
              <a:t>Dr. Andrew Huff  </a:t>
            </a:r>
            <a:r>
              <a:rPr lang="en-US" sz="1200" dirty="0" err="1" smtClean="0">
                <a:latin typeface="+mj-lt"/>
                <a:cs typeface="Arial" pitchFamily="34" charset="0"/>
              </a:rPr>
              <a:t>Ph</a:t>
            </a:r>
            <a:r>
              <a:rPr lang="en-US" sz="1200" dirty="0" smtClean="0">
                <a:latin typeface="+mj-lt"/>
                <a:cs typeface="Arial" pitchFamily="34" charset="0"/>
              </a:rPr>
              <a:t>#  </a:t>
            </a:r>
            <a:r>
              <a:rPr lang="en-US" sz="1200" dirty="0" smtClean="0">
                <a:latin typeface="+mj-lt"/>
              </a:rPr>
              <a:t>1.212.380.4497</a:t>
            </a:r>
          </a:p>
          <a:p>
            <a:r>
              <a:rPr lang="en-US" sz="1200" dirty="0" smtClean="0">
                <a:latin typeface="+mj-lt"/>
                <a:cs typeface="Arial" pitchFamily="34" charset="0"/>
              </a:rPr>
              <a:t>                                                                      </a:t>
            </a:r>
            <a:r>
              <a:rPr lang="en-US" sz="1200" dirty="0" err="1" smtClean="0">
                <a:latin typeface="+mj-lt"/>
                <a:cs typeface="Arial" pitchFamily="34" charset="0"/>
              </a:rPr>
              <a:t>huff@ecohealthalliance.org</a:t>
            </a:r>
            <a:endParaRPr lang="en-US" sz="1200" dirty="0">
              <a:latin typeface="+mj-lt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8600" y="76200"/>
            <a:ext cx="8534400" cy="762000"/>
          </a:xfrm>
          <a:prstGeom prst="rect">
            <a:avLst/>
          </a:prstGeom>
          <a:noFill/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  <a:latin typeface="+mj-lt"/>
            </a:endParaRPr>
          </a:p>
        </p:txBody>
      </p:sp>
      <p:pic>
        <p:nvPicPr>
          <p:cNvPr id="16" name="docs-internal-guid-d47021f3-56fb-1c76-c933-30c2c5f485e7" descr="creen Shot 2015-05-28 at 5.29.20 PM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762000"/>
            <a:ext cx="4419600" cy="3276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495800" y="3810001"/>
            <a:ext cx="4267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Figure 1. </a:t>
            </a:r>
            <a:r>
              <a:rPr lang="en-US" sz="1050" dirty="0"/>
              <a:t>A screen shot of Mantle’s graphic user interface and web portal.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6251</TotalTime>
  <Words>375</Words>
  <Application>Microsoft Macintosh PowerPoint</Application>
  <PresentationFormat>Letter Paper (8.5x11 in)</PresentationFormat>
  <Paragraphs>33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BAA #: BAA 15DHS-001-TTA-3-0009-I Proposal Title: Mantle: A Software Platform for the Future of Infectious Disease                  Biosurveillance and Research 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</dc:creator>
  <cp:lastModifiedBy>Andrew Huff</cp:lastModifiedBy>
  <cp:revision>81</cp:revision>
  <cp:lastPrinted>2011-10-22T01:01:09Z</cp:lastPrinted>
  <dcterms:created xsi:type="dcterms:W3CDTF">2011-10-14T19:36:05Z</dcterms:created>
  <dcterms:modified xsi:type="dcterms:W3CDTF">2015-07-06T17:05:49Z</dcterms:modified>
</cp:coreProperties>
</file>